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DLaM Display" panose="02010000000000000000" pitchFamily="2" charset="0"/>
      <p:regular r:id="rId13"/>
    </p:embeddedFont>
    <p:embeddedFont>
      <p:font typeface="Congenial Black" panose="02000503040000020004" pitchFamily="2" charset="0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033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06621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Fraud Guard: AI-Powered Account Fraud Detection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481655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Congenial Black" panose="020F0502020204030204" pitchFamily="2" charset="0"/>
                <a:ea typeface="Montserrat" pitchFamily="34" charset="-122"/>
                <a:cs typeface="Montserrat" pitchFamily="34" charset="-120"/>
              </a:rPr>
              <a:t>Protecting businesses from fraudulent accounts.</a:t>
            </a:r>
            <a:endParaRPr lang="en-US" sz="2000" b="1" dirty="0">
              <a:latin typeface="Congenial Black" panose="020F05020202040302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29068" y="3749218"/>
            <a:ext cx="5772264" cy="731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80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Thank You</a:t>
            </a:r>
            <a:endParaRPr lang="en-US" sz="8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A03D9D-7CF2-7F8F-12D5-02F84E21618F}"/>
              </a:ext>
            </a:extLst>
          </p:cNvPr>
          <p:cNvSpPr/>
          <p:nvPr/>
        </p:nvSpPr>
        <p:spPr>
          <a:xfrm>
            <a:off x="12701848" y="7464829"/>
            <a:ext cx="1795549" cy="631767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16F8C9-6E99-A12A-0BE7-0978F20FFBD1}"/>
              </a:ext>
            </a:extLst>
          </p:cNvPr>
          <p:cNvSpPr txBox="1"/>
          <p:nvPr/>
        </p:nvSpPr>
        <p:spPr>
          <a:xfrm>
            <a:off x="698269" y="6541499"/>
            <a:ext cx="2942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ngenial Black" panose="02000503040000020004" pitchFamily="2" charset="0"/>
              </a:rPr>
              <a:t>Created By:</a:t>
            </a:r>
            <a:br>
              <a:rPr lang="en-US" b="1" dirty="0">
                <a:latin typeface="Congenial Black" panose="02000503040000020004" pitchFamily="2" charset="0"/>
              </a:rPr>
            </a:br>
            <a:r>
              <a:rPr lang="en-US" b="1" dirty="0">
                <a:latin typeface="Congenial Black" panose="02000503040000020004" pitchFamily="2" charset="0"/>
              </a:rPr>
              <a:t>	Sumit Parashar</a:t>
            </a:r>
            <a:br>
              <a:rPr lang="en-US" b="1" dirty="0">
                <a:latin typeface="Congenial Black" panose="02000503040000020004" pitchFamily="2" charset="0"/>
              </a:rPr>
            </a:br>
            <a:r>
              <a:rPr lang="en-US" b="1" dirty="0">
                <a:latin typeface="Congenial Black" panose="02000503040000020004" pitchFamily="2" charset="0"/>
              </a:rPr>
              <a:t>	E23CSEU1080</a:t>
            </a:r>
            <a:endParaRPr lang="en-IN" b="1" dirty="0">
              <a:latin typeface="Congenial Black" panose="020005030400000200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88142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Challenge of Account Fraud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44709" y="387548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317397" y="390542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en-US" sz="26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948726" y="3875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Financial Impact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948726" y="4361617"/>
            <a:ext cx="30014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$28B annual losses.</a:t>
            </a:r>
            <a:endParaRPr lang="en-US" b="1" dirty="0">
              <a:latin typeface="Congenial Black" panose="02000503040000020004" pitchFamily="2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166747" y="387548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239435" y="390542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en-US" sz="26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870763" y="3875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Detection Gaps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870763" y="4361617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Sophisticated fraud evades conventional methods.</a:t>
            </a:r>
            <a:endParaRPr lang="en-US" b="1" dirty="0">
              <a:latin typeface="Congenial Black" panose="02000503040000020004" pitchFamily="2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44709" y="551533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317397" y="5545276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en-US" sz="26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948726" y="55153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 Limitations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948726" y="6001464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Detect fraud with minimal information.</a:t>
            </a:r>
            <a:endParaRPr lang="en-US" b="1" dirty="0">
              <a:latin typeface="Congenial Black" panose="02000503040000020004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E7B9A0B-58A0-4120-14AD-F7E2DE1B1584}"/>
              </a:ext>
            </a:extLst>
          </p:cNvPr>
          <p:cNvSpPr/>
          <p:nvPr/>
        </p:nvSpPr>
        <p:spPr>
          <a:xfrm>
            <a:off x="12784975" y="7747462"/>
            <a:ext cx="1729047" cy="370457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781532"/>
            <a:ext cx="609469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Introducing Fraud Guard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857024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16499" y="28191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ID-Based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086463"/>
            <a:ext cx="541615" cy="54161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516499" y="404860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AI-Powered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315903"/>
            <a:ext cx="541615" cy="54161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516499" y="527804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Real-Time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Text 4"/>
          <p:cNvSpPr/>
          <p:nvPr/>
        </p:nvSpPr>
        <p:spPr>
          <a:xfrm>
            <a:off x="758309" y="6101239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A hybrid system combining AI and rules-based analysis.</a:t>
            </a:r>
            <a:endParaRPr lang="en-US" sz="1700" b="1" dirty="0">
              <a:latin typeface="Congenial Black" panose="020005030400000200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4835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Key Features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8309" y="3085981"/>
            <a:ext cx="37054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74884" y="33025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ID-Based Analysis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74884" y="3788688"/>
            <a:ext cx="32723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Detect fraud using account identifiers.</a:t>
            </a:r>
            <a:endParaRPr lang="en-US" sz="1700" dirty="0">
              <a:latin typeface="Congenial Black" panose="02000503040000020004" pitchFamily="2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680347" y="3085981"/>
            <a:ext cx="37054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896922" y="33025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ML Integration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96922" y="3788688"/>
            <a:ext cx="32723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Random Forest classifier with 94% precision.</a:t>
            </a:r>
            <a:endParaRPr lang="en-US" sz="1700" dirty="0">
              <a:latin typeface="Congenial Black" panose="02000503040000020004" pitchFamily="2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58309" y="4915257"/>
            <a:ext cx="7627382" cy="1265992"/>
          </a:xfrm>
          <a:prstGeom prst="roundRect">
            <a:avLst>
              <a:gd name="adj" fmla="val 1540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74884" y="51318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Real-Time Results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74884" y="5617964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Millisecond response times.</a:t>
            </a:r>
            <a:endParaRPr lang="en-US" sz="1700" dirty="0">
              <a:latin typeface="Congenial Black" panose="020005030400000200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978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315" y="2682716"/>
            <a:ext cx="5903833" cy="578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Fraud Detection Process</a:t>
            </a:r>
            <a:endParaRPr lang="en-US" sz="3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315" y="3524726"/>
            <a:ext cx="879158" cy="10550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8196" y="3700463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Congenial Black" panose="02000503040000020004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Submit ID</a:t>
            </a:r>
            <a:endParaRPr lang="en-US" sz="1800" dirty="0">
              <a:latin typeface="Congenial Black" panose="02000503040000020004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315" y="4579739"/>
            <a:ext cx="879158" cy="105501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758196" y="4755475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Extract Features</a:t>
            </a:r>
            <a:endParaRPr lang="en-US" sz="1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315" y="5634752"/>
            <a:ext cx="879158" cy="105501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758196" y="5810488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Congenial Black" panose="02000503040000020004" pitchFamily="2" charset="0"/>
                <a:ea typeface="Barlow Bold" pitchFamily="34" charset="-122"/>
                <a:cs typeface="Barlow Bold" pitchFamily="34" charset="-120"/>
              </a:rPr>
              <a:t>Calculate Risk</a:t>
            </a:r>
            <a:endParaRPr lang="en-US" sz="1800" dirty="0">
              <a:latin typeface="Congenial Black" panose="02000503040000020004" pitchFamily="2" charset="0"/>
            </a:endParaRPr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315" y="6689765"/>
            <a:ext cx="879158" cy="105501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758196" y="6865501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Congenial Black" panose="02000503040000020004" pitchFamily="2" charset="0"/>
                <a:ea typeface="Barlow Bold" pitchFamily="34" charset="-122"/>
                <a:cs typeface="Barlow Bold" pitchFamily="34" charset="-120"/>
              </a:rPr>
              <a:t>Display Results</a:t>
            </a:r>
            <a:endParaRPr lang="en-US" sz="1800" dirty="0">
              <a:latin typeface="Congenial Black" panose="02000503040000020004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3EC203-F8BD-5043-0C64-B4E97A2BAC54}"/>
              </a:ext>
            </a:extLst>
          </p:cNvPr>
          <p:cNvSpPr/>
          <p:nvPr/>
        </p:nvSpPr>
        <p:spPr>
          <a:xfrm>
            <a:off x="12801600" y="7744778"/>
            <a:ext cx="1695796" cy="368444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9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6243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Model Development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36166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Dataset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418945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Credit card transactions with 0.22% fraud.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8309" y="47527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Model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8309" y="532554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Random Forest classifier.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87139" y="36166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Performance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87139" y="418945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Accuracy: 99.9%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87139" y="461188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Precision: 94%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7139" y="5034320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Recall: 90%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8ECB61-5D70-2239-CF23-9364558D7D6B}"/>
              </a:ext>
            </a:extLst>
          </p:cNvPr>
          <p:cNvSpPr/>
          <p:nvPr/>
        </p:nvSpPr>
        <p:spPr>
          <a:xfrm>
            <a:off x="12851476" y="7780713"/>
            <a:ext cx="1662546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97464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Rules Engine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018" y="2730460"/>
            <a:ext cx="7868245" cy="786824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06205" y="5306794"/>
            <a:ext cx="365522" cy="456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8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en-US" sz="28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003072" y="3709928"/>
            <a:ext cx="365522" cy="456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8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en-US" sz="28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8261330" y="3709928"/>
            <a:ext cx="365522" cy="456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8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en-US" sz="28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Text 4"/>
          <p:cNvSpPr/>
          <p:nvPr/>
        </p:nvSpPr>
        <p:spPr>
          <a:xfrm>
            <a:off x="9858196" y="5306794"/>
            <a:ext cx="365522" cy="456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85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4</a:t>
            </a:r>
            <a:endParaRPr lang="en-US" sz="285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758309" y="690824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Scoring system complements AI analysis.</a:t>
            </a:r>
            <a:endParaRPr lang="en-US" sz="1700" dirty="0">
              <a:latin typeface="Congenial Black" panose="02000503040000020004" pitchFamily="2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405890" y="3398044"/>
            <a:ext cx="173938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Digit Patterns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5032534" y="2120622"/>
            <a:ext cx="120550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ID Length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8390811" y="2120622"/>
            <a:ext cx="120836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Digit Sum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11520011" y="3398044"/>
            <a:ext cx="166925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Unique Digits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7348A0-740C-99DD-5DB5-4BE07B56CFE1}"/>
              </a:ext>
            </a:extLst>
          </p:cNvPr>
          <p:cNvSpPr/>
          <p:nvPr/>
        </p:nvSpPr>
        <p:spPr>
          <a:xfrm>
            <a:off x="12834851" y="7764087"/>
            <a:ext cx="1679171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5229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User Interface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66209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ongenial Black" panose="02000503040000020004" pitchFamily="2" charset="0"/>
                <a:ea typeface="Barlow Bold" pitchFamily="34" charset="-122"/>
                <a:cs typeface="Barlow Bold" pitchFamily="34" charset="-120"/>
              </a:rPr>
              <a:t>Login Screen</a:t>
            </a:r>
            <a:endParaRPr lang="en-US" sz="2200" dirty="0">
              <a:latin typeface="Congenial Black" panose="02000503040000020004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477601" y="662106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ongenial Black" panose="02000503040000020004" pitchFamily="2" charset="0"/>
                <a:ea typeface="Barlow Bold" pitchFamily="34" charset="-122"/>
                <a:cs typeface="Barlow Bold" pitchFamily="34" charset="-120"/>
              </a:rPr>
              <a:t>Main Interface</a:t>
            </a:r>
            <a:endParaRPr lang="en-US" sz="2200" dirty="0">
              <a:latin typeface="Congenial Black" panose="02000503040000020004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3C1B65-FF0E-0FAA-96CB-77581F2A27A7}"/>
              </a:ext>
            </a:extLst>
          </p:cNvPr>
          <p:cNvSpPr/>
          <p:nvPr/>
        </p:nvSpPr>
        <p:spPr>
          <a:xfrm>
            <a:off x="12668596" y="7747462"/>
            <a:ext cx="1845426" cy="36576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60D7FB72-92DD-BCE3-B650-920ACDAA8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575130"/>
            <a:ext cx="5500797" cy="3435693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090DFCB-7E85-28A9-6B2D-7A2CC0F43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6719" y="2575129"/>
            <a:ext cx="5783189" cy="34356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22100"/>
          <a:stretch/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92977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800" b="1" dirty="0">
                <a:solidFill>
                  <a:srgbClr val="7068F4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Results and Benefits</a:t>
            </a:r>
            <a:endParaRPr lang="en-US" sz="4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8309" y="5075634"/>
            <a:ext cx="4154567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94%</a:t>
            </a:r>
            <a:endParaRPr lang="en-US" sz="5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410176" y="60612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Precision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237798" y="5075634"/>
            <a:ext cx="4154686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⚡</a:t>
            </a:r>
            <a:endParaRPr lang="en-US" sz="5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889784" y="60612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Real-Time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9717405" y="5075634"/>
            <a:ext cx="4154567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🔒</a:t>
            </a:r>
            <a:endParaRPr lang="en-US" sz="5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369272" y="60612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Secure</a:t>
            </a:r>
            <a:endParaRPr lang="en-US" sz="22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8309" y="6661190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Congenial Black" panose="02000503040000020004" pitchFamily="2" charset="0"/>
                <a:ea typeface="Montserrat" pitchFamily="34" charset="-122"/>
                <a:cs typeface="Montserrat" pitchFamily="34" charset="-120"/>
              </a:rPr>
              <a:t>Early detection, reduced false positives, implementation simplicity.</a:t>
            </a:r>
            <a:endParaRPr lang="en-US" dirty="0">
              <a:latin typeface="Congenial Black" panose="0200050304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1B28E9-7AAD-71CA-6178-40C80C6787A3}"/>
              </a:ext>
            </a:extLst>
          </p:cNvPr>
          <p:cNvSpPr/>
          <p:nvPr/>
        </p:nvSpPr>
        <p:spPr>
          <a:xfrm>
            <a:off x="12768349" y="7747462"/>
            <a:ext cx="1729047" cy="41058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194</Words>
  <Application>Microsoft Office PowerPoint</Application>
  <PresentationFormat>Custom</PresentationFormat>
  <Paragraphs>71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Congenial Black</vt:lpstr>
      <vt:lpstr>ADLaM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Sumit  Parashar</cp:lastModifiedBy>
  <cp:revision>10</cp:revision>
  <dcterms:created xsi:type="dcterms:W3CDTF">2025-04-19T08:27:38Z</dcterms:created>
  <dcterms:modified xsi:type="dcterms:W3CDTF">2025-04-19T08:57:02Z</dcterms:modified>
</cp:coreProperties>
</file>